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803342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803342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803342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803342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8033429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8033429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18033429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1803342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18033429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18033429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8033429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8033429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18033429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18033429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8033429a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8033429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8033429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8033429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18033429a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18033429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18033429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18033429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b9caf325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b9caf325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8033429a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8033429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8033429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8033429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8033429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8033429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8033429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8033429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8033429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18033429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9caf325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9caf325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001375" y="4552700"/>
            <a:ext cx="3068824" cy="471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hyperlink" Target="https://github.com/hms-dbmi/Access-to-Data-using-PIC-SURE-API/tree/master/NHLBI_BioData_Catalys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biodatacatalyst.nhlbi.nih.gov" TargetMode="External"/><Relationship Id="rId4" Type="http://schemas.openxmlformats.org/officeDocument/2006/relationships/hyperlink" Target="https://picsure.biodatacatalyst.nhlbi.nih.gov/psamaui/login/?redirection_url=/picsureui/" TargetMode="External"/><Relationship Id="rId5" Type="http://schemas.openxmlformats.org/officeDocument/2006/relationships/hyperlink" Target="https://github.com/hms-dbmi/Access-to-Data-using-PIC-SURE-API/tree/master/NHLBI_BioData_Catalyst" TargetMode="External"/><Relationship Id="rId6" Type="http://schemas.openxmlformats.org/officeDocument/2006/relationships/hyperlink" Target="https://platform.sb.biodatacatalyst.nhlbi.nih.gov/u/milos_stanojevic/pic-sure-api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hlbidatastage.org/abou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hms-dbmi/Access-to-Data-using-PIC-SURE-API/tree/master/NHLBI_BioData_Catalys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icsure.biodatacatalyst.nhlbi.nih.gov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1914350"/>
            <a:ext cx="91440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PIC-SURE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NIH Cloud Platform Interoperability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March</a:t>
            </a:r>
            <a:r>
              <a:rPr lang="en" sz="2400"/>
              <a:t> 17th 2020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Arnaud Serret-Larmande, MD Msc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Avillach Lab, Department of Biomedical Informatics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Harvard Medical School 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1152475"/>
            <a:ext cx="39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Variables from 29 studies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241,956 patients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43 harmonized variables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Variable selection through search engine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374" y="1165600"/>
            <a:ext cx="4240527" cy="281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39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Study </a:t>
            </a:r>
            <a:r>
              <a:rPr lang="en">
                <a:solidFill>
                  <a:srgbClr val="000000"/>
                </a:solidFill>
              </a:rPr>
              <a:t>feasibility</a:t>
            </a:r>
            <a:r>
              <a:rPr lang="en">
                <a:solidFill>
                  <a:srgbClr val="000000"/>
                </a:solidFill>
              </a:rPr>
              <a:t> through cross-counts using variable values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Possible data export after cohort constitution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350" y="1152475"/>
            <a:ext cx="4611601" cy="303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 API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Available in two languages: R and python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Access </a:t>
            </a:r>
            <a:r>
              <a:rPr lang="en">
                <a:solidFill>
                  <a:srgbClr val="000000"/>
                </a:solidFill>
              </a:rPr>
              <a:t>data using cloud environments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Authentication through user specific token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Remote access, no need to download data locally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Enable to access 20+ different studies through the same API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700" y="1103149"/>
            <a:ext cx="1247500" cy="6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450" y="2032837"/>
            <a:ext cx="677750" cy="7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 API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775" y="993225"/>
            <a:ext cx="5829300" cy="344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268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Three different example notebooks publicly available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in both R and python: </a:t>
            </a:r>
            <a:endParaRPr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PIC-SURE 101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Phenome-Wide analysis example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Harmonized variables analysis examples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GitHub repo: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https://github.com/hms-dbmi/Access-to-Data-using-PIC-SURE-API/tree/master/NHLBI_BioData_Catalyst</a:t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 API</a:t>
            </a:r>
            <a:r>
              <a:rPr lang="en"/>
              <a:t>: </a:t>
            </a:r>
            <a:r>
              <a:rPr lang="en"/>
              <a:t>Cross studies variables information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638" y="1393275"/>
            <a:ext cx="2009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288" y="1177575"/>
            <a:ext cx="1247000" cy="9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025" y="2271400"/>
            <a:ext cx="3795750" cy="27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4725" y="2271400"/>
            <a:ext cx="3943350" cy="26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PIC-SURE API: Data querying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463" y="1592663"/>
            <a:ext cx="2009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863" y="3198425"/>
            <a:ext cx="1247000" cy="9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8638" y="1170125"/>
            <a:ext cx="52197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0085" y="2934498"/>
            <a:ext cx="4956825" cy="9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Publicly available Workspaces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Seven Bridges</a:t>
            </a:r>
            <a:endParaRPr b="1"/>
          </a:p>
        </p:txBody>
      </p:sp>
      <p:sp>
        <p:nvSpPr>
          <p:cNvPr id="155" name="Google Shape;155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Terra (available soon)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38" y="1581425"/>
            <a:ext cx="4199625" cy="29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500" y="1541987"/>
            <a:ext cx="4059700" cy="30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Use of BioData Catalyst policies: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Currently, a user can perform search with authentication only (no authorization) and get back aggregate counts for phenotypic study variables. </a:t>
            </a:r>
            <a:endParaRPr sz="1200">
              <a:solidFill>
                <a:schemeClr val="dk1"/>
              </a:solidFill>
            </a:endParaRPr>
          </a:p>
          <a:p>
            <a:pPr indent="-304800" lvl="1" marL="13716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Counts resulting in less than 10 will be displayed as &lt;10 (for example, a query resulting in 5 participants will be displayed as less than 10)</a:t>
            </a:r>
            <a:endParaRPr sz="1200">
              <a:solidFill>
                <a:schemeClr val="dk1"/>
              </a:solidFill>
            </a:endParaRPr>
          </a:p>
          <a:p>
            <a:pPr indent="-304800" lvl="1" marL="13716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Counts resulting in zero will be displayed as 0</a:t>
            </a:r>
            <a:endParaRPr sz="1200">
              <a:solidFill>
                <a:schemeClr val="dk1"/>
              </a:solidFill>
            </a:endParaRPr>
          </a:p>
          <a:p>
            <a:pPr indent="-304800" lvl="1" marL="13716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Stigmatizing variable search not allowed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No genomic data search without authorization</a:t>
            </a:r>
            <a:endParaRPr sz="1200">
              <a:solidFill>
                <a:schemeClr val="dk1"/>
              </a:solidFill>
            </a:endParaRPr>
          </a:p>
          <a:p>
            <a:pPr indent="0" lvl="0" marL="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Direct download of certain types of data are not allowed </a:t>
            </a:r>
            <a:endParaRPr/>
          </a:p>
        </p:txBody>
      </p:sp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BioData Catalyst front-page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PIC-SURE User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GitHub public repo: Jupyter and RMarkdown notebooks example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Seven Bridges publicly available Workspaces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 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PIC-SURE overview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381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Part of 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BioData Catalyst</a:t>
            </a:r>
            <a:r>
              <a:rPr lang="en">
                <a:solidFill>
                  <a:schemeClr val="dk1"/>
                </a:solidFill>
              </a:rPr>
              <a:t> initiative</a:t>
            </a:r>
            <a:endParaRPr>
              <a:solidFill>
                <a:schemeClr val="dk1"/>
              </a:solidFill>
            </a:endParaRPr>
          </a:p>
          <a:p>
            <a:pPr indent="0" lvl="0" marL="45720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Studies and variables exploration tool + data retrieving</a:t>
            </a:r>
            <a:endParaRPr>
              <a:solidFill>
                <a:schemeClr val="dk1"/>
              </a:solidFill>
            </a:endParaRPr>
          </a:p>
          <a:p>
            <a:pPr indent="0" lvl="0" marL="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PIC-SURE overview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Clinical and genomic datasets integration from multiple TOPMed and TOPMed related studies</a:t>
            </a:r>
            <a:endParaRPr>
              <a:solidFill>
                <a:schemeClr val="dk1"/>
              </a:solidFill>
            </a:endParaRPr>
          </a:p>
          <a:p>
            <a:pPr indent="0" lvl="0" marL="45720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Two components: Graphical User Interface and API</a:t>
            </a:r>
            <a:endParaRPr>
              <a:solidFill>
                <a:schemeClr val="dk1"/>
              </a:solidFill>
            </a:endParaRPr>
          </a:p>
          <a:p>
            <a:pPr indent="0" lvl="0" marL="45720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Graphical User Interface: Allows investigator to search available data and conduct feasibility queries, allowing for cohorts to be built in real-time and results to be exported </a:t>
            </a:r>
            <a:endParaRPr>
              <a:solidFill>
                <a:schemeClr val="dk1"/>
              </a:solidFill>
            </a:endParaRPr>
          </a:p>
          <a:p>
            <a:pPr indent="0" lvl="0" marL="45720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Cohort building and analysis directly through the PIC-SURE API.</a:t>
            </a:r>
            <a:endParaRPr>
              <a:solidFill>
                <a:schemeClr val="dk1"/>
              </a:solidFill>
            </a:endParaRPr>
          </a:p>
          <a:p>
            <a:pPr indent="0" lvl="0" marL="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 components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925" y="-24500"/>
            <a:ext cx="5944826" cy="44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212300" y="4241300"/>
            <a:ext cx="63804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</a:rPr>
              <a:t>Active Funding:</a:t>
            </a:r>
            <a:endParaRPr b="1"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NHGRI U54HG007963 PATIENT-CENTERED INFORMATION COMMONS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NHLBI BioData Catalyst </a:t>
            </a:r>
            <a:r>
              <a:rPr lang="en" sz="600">
                <a:solidFill>
                  <a:schemeClr val="dk1"/>
                </a:solidFill>
                <a:highlight>
                  <a:srgbClr val="FFFFFF"/>
                </a:highlight>
              </a:rPr>
              <a:t>3OT3HL142480   </a:t>
            </a:r>
            <a:endParaRPr sz="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highlight>
                  <a:srgbClr val="FFFFFF"/>
                </a:highlight>
              </a:rPr>
              <a:t>THE INTEGRATION OF TOPMED AND OTHER HEART, LUNG, BLOOD AND SLEEP (HLBS) DATA SETS WITH THE DATA COMMONS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NHLBI CureSC  </a:t>
            </a:r>
            <a:r>
              <a:rPr lang="en" sz="600">
                <a:solidFill>
                  <a:schemeClr val="dk1"/>
                </a:solidFill>
                <a:highlight>
                  <a:srgbClr val="FFFFFF"/>
                </a:highlight>
              </a:rPr>
              <a:t>3OT3HL142480-S1</a:t>
            </a:r>
            <a:br>
              <a:rPr lang="en" sz="600">
                <a:solidFill>
                  <a:schemeClr val="dk1"/>
                </a:solidFill>
              </a:rPr>
            </a:br>
            <a:r>
              <a:rPr lang="en" sz="600">
                <a:solidFill>
                  <a:schemeClr val="dk1"/>
                </a:solidFill>
              </a:rPr>
              <a:t>NHGRI UDN  </a:t>
            </a:r>
            <a:r>
              <a:rPr lang="en" sz="600">
                <a:solidFill>
                  <a:schemeClr val="dk1"/>
                </a:solidFill>
                <a:highlight>
                  <a:srgbClr val="FFFFFF"/>
                </a:highlight>
              </a:rPr>
              <a:t>U01HG007530 COORDINATING CENTER FOR THE UNDIAGNOSED DISEASE NETWORK PHASE II</a:t>
            </a:r>
            <a:br>
              <a:rPr lang="en" sz="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600">
                <a:solidFill>
                  <a:schemeClr val="dk1"/>
                </a:solidFill>
              </a:rPr>
              <a:t>NCATS U01TR002623	INSTRUMENTING THE DELIVERY SYSTEM FOR A GENOMICS RESEARCH INFORMATION COMMONS</a:t>
            </a:r>
            <a:br>
              <a:rPr lang="en" sz="600">
                <a:solidFill>
                  <a:schemeClr val="dk1"/>
                </a:solidFill>
              </a:rPr>
            </a:br>
            <a:r>
              <a:rPr lang="en" sz="600">
                <a:solidFill>
                  <a:schemeClr val="dk1"/>
                </a:solidFill>
                <a:highlight>
                  <a:srgbClr val="FFFFFF"/>
                </a:highlight>
              </a:rPr>
              <a:t>NICHD U01HL121518 DATA FUSION: A SUSTAINABLE, SCALABLE, OPEN SOURCE REGISTRY ADVANCING PVD RESEARCH</a:t>
            </a:r>
            <a:endParaRPr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components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</a:rPr>
              <a:t>Graphical User Interface:</a:t>
            </a:r>
            <a:endParaRPr b="1"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Access phenotypic variables (and soon genomic ones)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Search all phenotypic data by typing terms directly in the search bar, across all available studies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Search available harmonized variables across multiple studies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Develop and refine cohorts in real-time by building complex queries using multiple variables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Refine queries and subset cohort based on variable values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Export full phenotypic datasets to analysis environment with the click of a button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</a:rPr>
              <a:t>R and Python API</a:t>
            </a:r>
            <a:endParaRPr b="1"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Explore studies and variables 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Query data directly from the API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Learn how to use the API through </a:t>
            </a:r>
            <a:r>
              <a:rPr lang="en" sz="1100" u="sng">
                <a:solidFill>
                  <a:srgbClr val="00000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public example Jupyter notebooks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, available on GitHub and cloud computing platforms (Seven Bridges and Terra)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</a:rPr>
              <a:t>Save query identifiers to easily locate past queries in the future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PIC-SURE specificity</a:t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Under appropriate governance, can a</a:t>
            </a:r>
            <a:r>
              <a:rPr lang="en" sz="1400">
                <a:solidFill>
                  <a:schemeClr val="dk1"/>
                </a:solidFill>
              </a:rPr>
              <a:t>llow users to search aggregate data and see what variables and cohorts are available prior to creating an account or officially requesting data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Develop and refine their cohort using clinical (and soon genomic) data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Direct access to harmonized variables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Data download</a:t>
            </a:r>
            <a:r>
              <a:rPr lang="en" sz="1400">
                <a:solidFill>
                  <a:schemeClr val="dk1"/>
                </a:solidFill>
              </a:rPr>
              <a:t> from Graphical User Interface, or data query from the API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Easy access to the data of interest: </a:t>
            </a:r>
            <a:r>
              <a:rPr lang="en" sz="1400">
                <a:solidFill>
                  <a:schemeClr val="dk1"/>
                </a:solidFill>
              </a:rPr>
              <a:t>for example, the whole Framingham Heart Study can be retrieved in one tabular format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marR="381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PIC-SURE API in two languages (R and python) and works from multiple cloud-computing platforms using Jupyter notebooks or RStudio Server.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User Interface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https://picsure.biodatacatalyst.nhlbi.nih.gov/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Controlled access, login via eRA Commons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4">
            <a:alphaModFix/>
          </a:blip>
          <a:srcRect b="3425" l="-6140" r="-10369" t="-19934"/>
          <a:stretch/>
        </p:blipFill>
        <p:spPr>
          <a:xfrm>
            <a:off x="477375" y="1581498"/>
            <a:ext cx="8264026" cy="292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